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8" r:id="rId2"/>
    <p:sldId id="312" r:id="rId3"/>
    <p:sldId id="362" r:id="rId4"/>
    <p:sldId id="363" r:id="rId5"/>
    <p:sldId id="314" r:id="rId6"/>
    <p:sldId id="370" r:id="rId7"/>
    <p:sldId id="390" r:id="rId8"/>
    <p:sldId id="290" r:id="rId9"/>
    <p:sldId id="389" r:id="rId10"/>
    <p:sldId id="335" r:id="rId11"/>
    <p:sldId id="336" r:id="rId12"/>
    <p:sldId id="351" r:id="rId13"/>
    <p:sldId id="338" r:id="rId14"/>
    <p:sldId id="339" r:id="rId15"/>
    <p:sldId id="386" r:id="rId16"/>
    <p:sldId id="293" r:id="rId17"/>
    <p:sldId id="340" r:id="rId18"/>
    <p:sldId id="288" r:id="rId19"/>
    <p:sldId id="34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9CE"/>
    <a:srgbClr val="0542CD"/>
    <a:srgbClr val="0505CD"/>
    <a:srgbClr val="4304CE"/>
    <a:srgbClr val="CD0597"/>
    <a:srgbClr val="064DEE"/>
    <a:srgbClr val="E507C8"/>
    <a:srgbClr val="008CEE"/>
    <a:srgbClr val="B702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2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9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4995A-C71D-41A1-9B0F-49052FF65C21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32358-6030-48CB-80D0-0096D906DE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7.imageshack.us/img7/7447/slgg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3730" y="967740"/>
            <a:ext cx="8213090" cy="5354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800" dirty="0">
              <a:ln w="11430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ln w="1143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МБДОУ № 23 «ЗОЛОТОЙ ПЕТУШОК»</a:t>
            </a:r>
          </a:p>
          <a:p>
            <a:pPr algn="ctr"/>
            <a:endParaRPr lang="ru-RU" sz="1400" b="1" dirty="0">
              <a:ln w="11430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800" b="1" i="1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ru-RU" sz="4000" b="1" i="1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ДРАВСТВУЙТЕ!</a:t>
            </a:r>
          </a:p>
          <a:p>
            <a:pPr algn="ctr"/>
            <a:r>
              <a:rPr lang="ru-RU" sz="4400" b="1" i="1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4000" b="1" i="1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 ПРИВЕТСТВУЕТ ГРУППА</a:t>
            </a:r>
            <a:endParaRPr lang="ru-RU" sz="9600" b="1" dirty="0">
              <a:ln w="11430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РЕЧЕЦВЕТИК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800" dirty="0">
              <a:ln w="11430"/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pPr algn="ctr"/>
            <a:r>
              <a:rPr lang="ru-RU" sz="2800" dirty="0">
                <a:ln w="11430"/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ru-RU" sz="2800" dirty="0">
                <a:ln w="11430"/>
                <a:solidFill>
                  <a:srgbClr val="0542C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+mn-ea"/>
              </a:rPr>
              <a:t>средняя группа № 21</a:t>
            </a:r>
          </a:p>
          <a:p>
            <a:pPr algn="ctr"/>
            <a:r>
              <a:rPr lang="ru-RU" sz="2800" dirty="0">
                <a:ln w="11430"/>
                <a:solidFill>
                  <a:srgbClr val="0542C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+mn-ea"/>
              </a:rPr>
              <a:t>компенсирующей направленности</a:t>
            </a:r>
          </a:p>
          <a:p>
            <a:pPr algn="ctr"/>
            <a:r>
              <a:rPr lang="ru-RU" sz="2800" dirty="0">
                <a:ln w="11430"/>
                <a:solidFill>
                  <a:srgbClr val="0542C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sym typeface="+mn-ea"/>
              </a:rPr>
              <a:t>для детей с ТНР.</a:t>
            </a:r>
            <a:endParaRPr lang="ru-RU" sz="2800" b="1" dirty="0">
              <a:ln w="11430"/>
              <a:solidFill>
                <a:srgbClr val="0542C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Picture -2147482624" descr="цве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" y="270510"/>
            <a:ext cx="2162175" cy="2035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457200" y="473710"/>
            <a:ext cx="8542020" cy="744855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ctr">
              <a:buNone/>
            </a:pP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ИЗУЧАЕМ ОКРУЖАЮЩИЙ МИР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Всё хотим на свете знать,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Изучать и понимать!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dirty="0"/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27635" y="1790065"/>
            <a:ext cx="1734185" cy="1632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57844B-5CFA-FD84-137B-B384ADAD1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V="1">
            <a:off x="0" y="6126163"/>
            <a:ext cx="3635896" cy="208611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E17CEB-0C79-4F22-FD47-991805BBE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68" y="4517904"/>
            <a:ext cx="2806679" cy="21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F5367A2E-F3B5-BCE8-56AE-6BFF25A3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50" y="2340096"/>
            <a:ext cx="2593891" cy="195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BEC1B4E-52F0-E0D3-2B78-D082A309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83" y="3259668"/>
            <a:ext cx="2132134" cy="3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3DD8E7B-8ABC-3382-E86F-E13CFFEC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r="14400"/>
          <a:stretch>
            <a:fillRect/>
          </a:stretch>
        </p:blipFill>
        <p:spPr bwMode="auto">
          <a:xfrm>
            <a:off x="6877883" y="1921078"/>
            <a:ext cx="1886971" cy="31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1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7211144" cy="4824536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lnSpc>
                <a:spcPct val="90000"/>
              </a:lnSpc>
              <a:buNone/>
            </a:pP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ЗАЩИТНИКИ ПРИРОДЫ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</a:t>
            </a:r>
            <a:r>
              <a:rPr lang="ru-RU" sz="2665" b="1" i="1" dirty="0">
                <a:solidFill>
                  <a:srgbClr val="0542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Так решили наши дети:</a:t>
            </a:r>
            <a:br>
              <a:rPr lang="ru-RU" sz="2665" b="1" i="1" dirty="0">
                <a:solidFill>
                  <a:srgbClr val="0542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0542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    Мы - экологи на свете!</a:t>
            </a:r>
            <a:br>
              <a:rPr lang="ru-RU" sz="2665" b="1" i="1" dirty="0">
                <a:solidFill>
                  <a:srgbClr val="0542C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70224"/>
                </a:solidFill>
                <a:latin typeface="+mn-ea"/>
                <a:cs typeface="+mn-ea"/>
                <a:sym typeface="+mn-ea"/>
              </a:rPr>
              <a:t>И готовы обещать</a:t>
            </a:r>
            <a:br>
              <a:rPr lang="ru-RU" sz="2665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70224"/>
                </a:solidFill>
                <a:effectLst/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70224"/>
                </a:solidFill>
                <a:effectLst/>
                <a:latin typeface="+mn-ea"/>
                <a:cs typeface="+mn-ea"/>
                <a:sym typeface="+mn-ea"/>
              </a:rPr>
              <a:t>                             Мы  природу защищать!</a:t>
            </a:r>
            <a:br>
              <a:rPr lang="ru-RU" sz="2665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70224"/>
                </a:solidFill>
                <a:effectLst/>
                <a:latin typeface="+mn-ea"/>
                <a:cs typeface="+mn-ea"/>
                <a:sym typeface="+mn-ea"/>
              </a:rPr>
            </a:b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dirty="0"/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282575" y="1750695"/>
            <a:ext cx="1947545" cy="1833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306262-6281-72CE-8A45-CF0414E61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44923" y="5495925"/>
            <a:ext cx="59266" cy="44450"/>
          </a:xfrm>
        </p:spPr>
      </p:pic>
      <p:pic>
        <p:nvPicPr>
          <p:cNvPr id="1026" name="Picture 13">
            <a:extLst>
              <a:ext uri="{FF2B5EF4-FFF2-40B4-BE49-F238E27FC236}">
                <a16:creationId xmlns:a16="http://schemas.microsoft.com/office/drawing/2014/main" id="{9D2914A3-DF93-A474-06B3-446418A6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59" y="2614019"/>
            <a:ext cx="3129977" cy="235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>
            <a:extLst>
              <a:ext uri="{FF2B5EF4-FFF2-40B4-BE49-F238E27FC236}">
                <a16:creationId xmlns:a16="http://schemas.microsoft.com/office/drawing/2014/main" id="{0A56CF03-118F-169C-14AE-7C0AF7F4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12" y="2614019"/>
            <a:ext cx="3136199" cy="235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8" y="-16409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582420" y="908720"/>
            <a:ext cx="7553642" cy="4752528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ctr">
              <a:buNone/>
            </a:pP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Правила дорожные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Знать каждому положено!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64DE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А ещё должно быть ясно,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Что с огнём играть опасно!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lang="ru-RU" sz="36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3" name="Picture -2147482624" descr="цвет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69570" y="1807210"/>
            <a:ext cx="1951990" cy="1838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63B714E5-5B23-C47A-19B9-58B6B7F1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07" y="2749477"/>
            <a:ext cx="3317987" cy="24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B5B8BAA5-9C80-A30B-83DD-452A27B2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50" y="1988840"/>
            <a:ext cx="3378296" cy="233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EE1CC1D-AEE4-AE1D-5C22-5CD554F2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3" y="3789274"/>
            <a:ext cx="2168393" cy="289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7.imageshack.us/img7/7447/slgg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924609"/>
            <a:ext cx="6000115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Строим, мастерим,      конструируем.</a:t>
            </a:r>
            <a:endParaRPr lang="ru-RU" sz="1400" b="1" i="1" dirty="0">
              <a:solidFill>
                <a:srgbClr val="E507C8"/>
              </a:solidFill>
            </a:endParaRPr>
          </a:p>
          <a:p>
            <a:endParaRPr lang="ru-RU" sz="1400" i="1" dirty="0">
              <a:solidFill>
                <a:srgbClr val="008EF2"/>
              </a:solidFill>
            </a:endParaRPr>
          </a:p>
          <a:p>
            <a:r>
              <a:rPr lang="ru-RU" sz="2400" i="1" dirty="0">
                <a:solidFill>
                  <a:srgbClr val="0542CD"/>
                </a:solidFill>
              </a:rPr>
              <a:t>Баловать нам неохота,</a:t>
            </a:r>
          </a:p>
          <a:p>
            <a:r>
              <a:rPr lang="ru-RU" sz="2400" i="1" dirty="0">
                <a:solidFill>
                  <a:srgbClr val="0542CD"/>
                </a:solidFill>
              </a:rPr>
              <a:t>И не тянет поскакать,</a:t>
            </a:r>
          </a:p>
          <a:p>
            <a:r>
              <a:rPr lang="ru-RU" sz="2400" i="1" dirty="0">
                <a:solidFill>
                  <a:srgbClr val="0542CD"/>
                </a:solidFill>
              </a:rPr>
              <a:t>Интересней взять и что-то</a:t>
            </a:r>
          </a:p>
          <a:p>
            <a:r>
              <a:rPr lang="ru-RU" sz="2400" i="1" dirty="0">
                <a:solidFill>
                  <a:srgbClr val="0542CD"/>
                </a:solidFill>
              </a:rPr>
              <a:t>Из конструктора собрать!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3688C-9C4B-7EA7-D7A6-0619DB7FD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1682419"/>
            <a:ext cx="3324347" cy="2493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0917F-0B52-AF58-1036-E0DAFA24B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5516" r="-269" b="-5516"/>
          <a:stretch/>
        </p:blipFill>
        <p:spPr>
          <a:xfrm>
            <a:off x="1610861" y="3885088"/>
            <a:ext cx="2736304" cy="2443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CE6C95-A65F-0A7F-4BE6-EBE22111E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21165" r="18782" b="12789"/>
          <a:stretch/>
        </p:blipFill>
        <p:spPr>
          <a:xfrm>
            <a:off x="4796836" y="4366242"/>
            <a:ext cx="3324347" cy="22651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3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457200" y="953135"/>
            <a:ext cx="8385175" cy="752475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r">
              <a:buNone/>
            </a:pP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БЫСТРЕЕ, ВЫШЕ,СИЛЬНЕЕ!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111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111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      </a:t>
            </a: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Спорт поможет стать здоровым,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                                      Сильным, ловким и весёлым!</a:t>
            </a:r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240030" y="1684655"/>
            <a:ext cx="1946910" cy="1832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7524AC-C713-B718-5FE9-AA13D3B724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7831" r="4804" b="6814"/>
          <a:stretch/>
        </p:blipFill>
        <p:spPr>
          <a:xfrm>
            <a:off x="1946910" y="2462804"/>
            <a:ext cx="2481074" cy="318657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8CB20-3DAE-EED2-CF5A-D4FA053C8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6"/>
          <a:stretch/>
        </p:blipFill>
        <p:spPr>
          <a:xfrm>
            <a:off x="5285321" y="2924944"/>
            <a:ext cx="2816907" cy="28871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" y="-81576"/>
            <a:ext cx="9144000" cy="6711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83044" y="548680"/>
            <a:ext cx="8780526" cy="5688632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>
              <a:buNone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Times New Roman" panose="02020603050405020304" pitchFamily="18" charset="0"/>
                <a:sym typeface="+mn-ea"/>
              </a:rPr>
              <a:t>театральная студия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</a:t>
            </a: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155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</a:t>
            </a:r>
            <a: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Times New Roman" panose="02020603050405020304" pitchFamily="18" charset="0"/>
                <a:sym typeface="+mn-ea"/>
              </a:rPr>
              <a:t>Развивать нам речь легко</a:t>
            </a: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Times New Roman" panose="02020603050405020304" pitchFamily="18" charset="0"/>
                <a:sym typeface="+mn-ea"/>
              </a:rPr>
            </a:br>
            <a: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Times New Roman" panose="02020603050405020304" pitchFamily="18" charset="0"/>
                <a:sym typeface="+mn-ea"/>
              </a:rPr>
              <a:t>С театральным уголком</a:t>
            </a:r>
            <a:r>
              <a:rPr lang="ru-RU" sz="1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.  </a:t>
            </a:r>
            <a:br>
              <a:rPr lang="ru-RU" sz="1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178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178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b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   </a:t>
            </a:r>
            <a:b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      До чего-ж прикольный</a:t>
            </a:r>
            <a:b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   Наш театр настольный!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B0EFC1-E6E3-38FA-0331-786C35627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41" y="2982877"/>
            <a:ext cx="2877454" cy="23861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7D476-8BFF-FA9E-4E03-740F68F28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7084" y="6080444"/>
            <a:ext cx="2549715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22F5A5-686F-54E6-AD0E-E6253E80C8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3" t="18914" b="7379"/>
          <a:stretch/>
        </p:blipFill>
        <p:spPr bwMode="auto">
          <a:xfrm flipH="1">
            <a:off x="7484347" y="1014373"/>
            <a:ext cx="1508206" cy="273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ED0C3-5B24-F23F-F06D-16A449145F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7" b="7219"/>
          <a:stretch/>
        </p:blipFill>
        <p:spPr bwMode="auto">
          <a:xfrm flipH="1">
            <a:off x="438277" y="1101429"/>
            <a:ext cx="1508206" cy="268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4175896-DA11-40C2-32FA-29EA823CC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V="1">
            <a:off x="457201" y="4163718"/>
            <a:ext cx="2890664" cy="237626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FA68E-34AC-19E5-19F5-E11B0506CA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4" r="14992" b="4648"/>
          <a:stretch/>
        </p:blipFill>
        <p:spPr bwMode="auto">
          <a:xfrm>
            <a:off x="853828" y="4150786"/>
            <a:ext cx="2716158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6A1FC-13F0-7154-E956-8074E77504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r="22206"/>
          <a:stretch/>
        </p:blipFill>
        <p:spPr bwMode="auto">
          <a:xfrm>
            <a:off x="2294723" y="2057507"/>
            <a:ext cx="2852265" cy="2495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31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278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641475" y="124999"/>
            <a:ext cx="7034981" cy="6184322"/>
          </a:xfrm>
        </p:spPr>
        <p:txBody>
          <a:bodyPr vert="horz" wrap="square" lIns="91440" tIns="45720" rIns="91440" bIns="45720" anchor="ctr">
            <a:normAutofit/>
          </a:bodyPr>
          <a:lstStyle/>
          <a:p>
            <a:pPr algn="l">
              <a:buNone/>
            </a:pPr>
            <a:br>
              <a:rPr lang="ru-RU" sz="155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155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    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НАШИ КОНКУРСЫ</a:t>
            </a: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</a:t>
            </a:r>
            <a: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Наши дети и их родители - </a:t>
            </a:r>
            <a:b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 активные участники </a:t>
            </a:r>
            <a:b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городских творческих конкурсов и</a:t>
            </a:r>
            <a:b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CD0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экологических акций.</a:t>
            </a: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D059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178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</a:t>
            </a:r>
          </a:p>
        </p:txBody>
      </p:sp>
      <p:pic>
        <p:nvPicPr>
          <p:cNvPr id="9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103187" y="1448700"/>
            <a:ext cx="1847850" cy="173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15B818-C40A-7B0C-19E5-D5F2400BA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78" y="2813851"/>
            <a:ext cx="1706050" cy="3695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03ECD-8F1C-1316-CA8D-CD84CB8B7B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3"/>
          <a:stretch/>
        </p:blipFill>
        <p:spPr>
          <a:xfrm>
            <a:off x="2518327" y="2649357"/>
            <a:ext cx="1847850" cy="375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4F1954-C9F8-833F-DB3C-CD5398F24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8" y="3378899"/>
            <a:ext cx="1923678" cy="2564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24FA9-1430-F42E-E57A-0A7C6FFFAC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1"/>
          <a:stretch/>
        </p:blipFill>
        <p:spPr>
          <a:xfrm>
            <a:off x="4599949" y="3429000"/>
            <a:ext cx="2355726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8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2653030" y="715010"/>
            <a:ext cx="6167442" cy="127664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НАШ ВЕРНИСАЖ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</a:t>
            </a: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Мастерим, рисуем, клеим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И лепить чуть-чуть умеем.</a:t>
            </a: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dirty="0"/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381635" y="1706880"/>
            <a:ext cx="2074545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0D96613-F013-A2E2-91FB-ECAC3F93C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58" y="4852982"/>
            <a:ext cx="2435243" cy="129000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3370D2-5BC2-D9F9-5758-42F74A394C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3"/>
          <a:stretch/>
        </p:blipFill>
        <p:spPr>
          <a:xfrm>
            <a:off x="1933451" y="2497587"/>
            <a:ext cx="3163416" cy="21119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05EA4-F29D-5A71-E970-6FC8F5712E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 b="9692"/>
          <a:stretch/>
        </p:blipFill>
        <p:spPr>
          <a:xfrm>
            <a:off x="5488055" y="2522205"/>
            <a:ext cx="2708224" cy="1682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ED4E8-AB71-993B-3CF2-67923F5723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55" y="4436922"/>
            <a:ext cx="2859828" cy="21448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7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955800" y="980728"/>
            <a:ext cx="6936680" cy="1632296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ОСЕННИЕ ПРОГУЛКИ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На прогулках не скучаем,</a:t>
            </a:r>
            <a:b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Дяде Мише помогаем!</a:t>
            </a:r>
            <a:b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          Убираем листики,</a:t>
            </a:r>
            <a:b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                Чтобы было чистенько.</a:t>
            </a:r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213995" y="1729105"/>
            <a:ext cx="1955800" cy="1842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794167EA-A88C-E4AC-1F64-0BAF0C4216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41" y="2577880"/>
            <a:ext cx="1728192" cy="2913709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D2523C-B0AB-F1E9-6FBE-BA873D4F3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93" y="2999418"/>
            <a:ext cx="2185282" cy="29137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AC10CA-5456-EEF8-4EC0-7EDB31F31B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54" y="2999418"/>
            <a:ext cx="2688418" cy="249111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7.imageshack.us/img7/7447/slgg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64285" y="967105"/>
            <a:ext cx="562991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i="1" dirty="0">
                <a:solidFill>
                  <a:srgbClr val="E507C8"/>
                </a:solidFill>
              </a:rPr>
              <a:t> 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До скорой встречи!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l"/>
            <a:endParaRPr lang="ru-RU" sz="1400" b="1" i="1" dirty="0">
              <a:solidFill>
                <a:srgbClr val="E507C8"/>
              </a:solidFill>
            </a:endParaRPr>
          </a:p>
          <a:p>
            <a:pPr algn="l"/>
            <a:endParaRPr lang="ru-RU" sz="1400" b="1" i="1" dirty="0">
              <a:solidFill>
                <a:srgbClr val="E507C8"/>
              </a:solidFill>
            </a:endParaRPr>
          </a:p>
          <a:p>
            <a:pPr algn="l"/>
            <a:r>
              <a:rPr lang="ru-RU" sz="2800" b="1" i="1" dirty="0">
                <a:solidFill>
                  <a:srgbClr val="008EF2"/>
                </a:solidFill>
              </a:rPr>
              <a:t>Детский сад по именам</a:t>
            </a:r>
          </a:p>
          <a:p>
            <a:pPr algn="l"/>
            <a:r>
              <a:rPr lang="ru-RU" sz="2800" b="1" i="1" dirty="0">
                <a:solidFill>
                  <a:srgbClr val="008EF2"/>
                </a:solidFill>
              </a:rPr>
              <a:t>Нас собрал в один букетик.</a:t>
            </a:r>
          </a:p>
          <a:p>
            <a:pPr algn="l"/>
            <a:r>
              <a:rPr lang="ru-RU" sz="2800" b="1" i="1" dirty="0">
                <a:solidFill>
                  <a:srgbClr val="008EF2"/>
                </a:solidFill>
              </a:rPr>
              <a:t>Приходите в гости к нам</a:t>
            </a:r>
          </a:p>
          <a:p>
            <a:pPr algn="l"/>
            <a:r>
              <a:rPr lang="ru-RU" sz="2800" b="1" i="1" dirty="0">
                <a:solidFill>
                  <a:srgbClr val="008EF2"/>
                </a:solidFill>
              </a:rPr>
              <a:t>В нашу группу</a:t>
            </a:r>
          </a:p>
          <a:p>
            <a:pPr algn="l"/>
            <a:r>
              <a:rPr lang="ru-RU" sz="2800" b="1" i="1" dirty="0">
                <a:solidFill>
                  <a:srgbClr val="008EF2"/>
                </a:solidFill>
              </a:rPr>
              <a:t>                          </a:t>
            </a:r>
            <a:r>
              <a:rPr lang="ru-RU" sz="3200" b="1" i="1" dirty="0">
                <a:solidFill>
                  <a:srgbClr val="008EF2"/>
                </a:solidFill>
              </a:rPr>
              <a:t> «Речецветик»!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5"/>
            <a:ext cx="9144000" cy="6824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921510" y="288925"/>
            <a:ext cx="6978650" cy="145415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3110" b="1" i="1" dirty="0">
                <a:solidFill>
                  <a:srgbClr val="008EF2"/>
                </a:solidFill>
                <a:latin typeface="+mn-ea"/>
                <a:cs typeface="+mn-ea"/>
                <a:sym typeface="+mn-ea"/>
              </a:rPr>
              <a:t>Зовётся наша группа «Речецветик»,  И каждый знает, это не секрет,</a:t>
            </a:r>
            <a:br>
              <a:rPr lang="ru-RU" sz="3110" b="1" i="1" dirty="0">
                <a:solidFill>
                  <a:srgbClr val="008EF2"/>
                </a:solidFill>
                <a:latin typeface="+mn-ea"/>
                <a:cs typeface="+mn-ea"/>
                <a:sym typeface="+mn-ea"/>
              </a:rPr>
            </a:br>
            <a:r>
              <a:rPr lang="ru-RU" sz="3110" b="1" i="1" dirty="0">
                <a:solidFill>
                  <a:srgbClr val="008EF2"/>
                </a:solidFill>
                <a:latin typeface="+mn-ea"/>
                <a:cs typeface="+mn-ea"/>
                <a:sym typeface="+mn-ea"/>
              </a:rPr>
              <a:t>Что лучшие цветы на свете - Дети,</a:t>
            </a:r>
            <a:br>
              <a:rPr lang="ru-RU" sz="3110" b="1" i="1" dirty="0">
                <a:solidFill>
                  <a:srgbClr val="008EF2"/>
                </a:solidFill>
                <a:latin typeface="+mn-ea"/>
                <a:cs typeface="+mn-ea"/>
                <a:sym typeface="+mn-ea"/>
              </a:rPr>
            </a:br>
            <a:r>
              <a:rPr lang="ru-RU" sz="3110" b="1" i="1" dirty="0">
                <a:solidFill>
                  <a:srgbClr val="008EF2"/>
                </a:solidFill>
                <a:latin typeface="+mn-ea"/>
                <a:cs typeface="+mn-ea"/>
                <a:sym typeface="+mn-ea"/>
              </a:rPr>
              <a:t>А речи правильной научит логопед!</a:t>
            </a:r>
            <a:r>
              <a:rPr lang="ru-RU" sz="266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 </a:t>
            </a:r>
            <a:b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3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0410" y="2640965"/>
            <a:ext cx="6677660" cy="348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l">
              <a:buNone/>
            </a:pPr>
            <a:endParaRPr lang="ru-RU" sz="1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l"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ГЕРБ</a:t>
            </a:r>
          </a:p>
          <a:p>
            <a:pPr marL="0" indent="0" algn="l"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НАШЕЙ</a:t>
            </a:r>
          </a:p>
          <a:p>
            <a:pPr marL="0" indent="0" algn="l">
              <a:buNone/>
            </a:pP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ГРУППЫ</a:t>
            </a:r>
            <a:endParaRPr lang="ru-RU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016EC9-3070-80A9-2C6C-3A6A7652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32102"/>
            <a:ext cx="2952328" cy="31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"/>
            <a:ext cx="9144000" cy="68583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3955" y="701040"/>
            <a:ext cx="7656517" cy="496887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5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ctr">
              <a:buNone/>
            </a:pPr>
            <a:r>
              <a:rPr lang="ru-RU" sz="1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НАШИ ВОСПИТАННИКИ:</a:t>
            </a:r>
            <a:br>
              <a:rPr lang="ru-RU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lang="ru-RU" sz="6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ctr">
              <a:buNone/>
            </a:pPr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Группу посещают 10 детей в возрасте от 4 до 5 лет: </a:t>
            </a:r>
          </a:p>
          <a:p>
            <a:pPr marL="0" indent="0" algn="ctr">
              <a:buNone/>
            </a:pPr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2 очаровательные девочки </a:t>
            </a:r>
          </a:p>
          <a:p>
            <a:pPr marL="0" indent="0" algn="ctr">
              <a:buNone/>
            </a:pPr>
            <a:r>
              <a:rPr lang="ru-RU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9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и 8 замечательных мальчиков.</a:t>
            </a:r>
          </a:p>
          <a:p>
            <a:pPr marL="0" indent="0" algn="r">
              <a:lnSpc>
                <a:spcPct val="90000"/>
              </a:lnSpc>
              <a:buNone/>
            </a:pP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542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ru-RU" sz="11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810DA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ru-RU" sz="1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НАШ ДЕВИЗ!</a:t>
            </a:r>
          </a:p>
          <a:p>
            <a:pPr marL="0" indent="0" algn="r">
              <a:lnSpc>
                <a:spcPct val="90000"/>
              </a:lnSpc>
              <a:buNone/>
            </a:pPr>
            <a:endParaRPr lang="ru-RU" sz="4000" b="1" i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cs typeface="+mn-ea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ru-RU" sz="8000" b="1" i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Каждый день всегда, везде: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8000" b="1" i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На занятиях, в игре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8000" b="1" i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Плавно, четко говорим,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ru-RU" sz="8000" b="1" i="1" dirty="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Никуда мы не спешим!</a:t>
            </a:r>
            <a:endParaRPr lang="ru-RU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542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marL="0" indent="0" algn="r">
              <a:lnSpc>
                <a:spcPct val="90000"/>
              </a:lnSpc>
              <a:buNone/>
            </a:pPr>
            <a:br>
              <a:rPr lang="ru-RU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endParaRPr lang="en-US" sz="9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D9B0D5-8304-8AD0-B2A6-F131D4F6DE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8856"/>
          <a:stretch/>
        </p:blipFill>
        <p:spPr>
          <a:xfrm>
            <a:off x="1174437" y="2989239"/>
            <a:ext cx="3828258" cy="2457794"/>
          </a:xfrm>
        </p:spPr>
      </p:pic>
      <p:pic>
        <p:nvPicPr>
          <p:cNvPr id="8" name="Content Placeholder -2147482624" descr="цвет 1">
            <a:extLst>
              <a:ext uri="{FF2B5EF4-FFF2-40B4-BE49-F238E27FC236}">
                <a16:creationId xmlns:a16="http://schemas.microsoft.com/office/drawing/2014/main" id="{5CD6943B-D6F8-05FF-099D-3949EC84D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5954" y="1850219"/>
            <a:ext cx="1919796" cy="180766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6244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46" y="5243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651000" y="843280"/>
            <a:ext cx="7406005" cy="270891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>
              <a:buNone/>
            </a:pP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dirty="0"/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47790"/>
            <a:ext cx="2511425" cy="2364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671A43-FEB5-D506-4424-C88F96E9F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96752"/>
            <a:ext cx="646841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7.imageshack.us/img7/7447/slgg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271" y="-4475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56170" y="962342"/>
            <a:ext cx="59842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E507C8"/>
                </a:solidFill>
              </a:rPr>
              <a:t>   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Добро пожаловать!</a:t>
            </a:r>
            <a:endParaRPr lang="ru-RU" sz="1400" b="1" i="1" dirty="0">
              <a:solidFill>
                <a:srgbClr val="E507C8"/>
              </a:solidFill>
            </a:endParaRPr>
          </a:p>
          <a:p>
            <a:endParaRPr lang="ru-RU" sz="800" b="1" i="1" dirty="0">
              <a:solidFill>
                <a:srgbClr val="E507C8"/>
              </a:solidFill>
            </a:endParaRPr>
          </a:p>
          <a:p>
            <a:r>
              <a:rPr lang="ru-RU" sz="2400" b="1" dirty="0">
                <a:solidFill>
                  <a:srgbClr val="064DEE"/>
                </a:solidFill>
              </a:rPr>
              <a:t>Наша группа не простая,</a:t>
            </a:r>
          </a:p>
          <a:p>
            <a:r>
              <a:rPr lang="ru-RU" sz="2400" b="1" dirty="0">
                <a:solidFill>
                  <a:srgbClr val="064DEE"/>
                </a:solidFill>
              </a:rPr>
              <a:t>                          Наша группа речевая.</a:t>
            </a:r>
          </a:p>
          <a:p>
            <a:endParaRPr lang="ru-RU" sz="2400" b="1" dirty="0">
              <a:solidFill>
                <a:srgbClr val="008EF2"/>
              </a:solidFill>
            </a:endParaRPr>
          </a:p>
          <a:p>
            <a:endParaRPr lang="ru-RU" sz="2400" b="1" dirty="0">
              <a:solidFill>
                <a:srgbClr val="008EF2"/>
              </a:solidFill>
            </a:endParaRPr>
          </a:p>
          <a:p>
            <a:endParaRPr lang="ru-RU" sz="2400" b="1" dirty="0">
              <a:solidFill>
                <a:srgbClr val="008EF2"/>
              </a:solidFill>
            </a:endParaRPr>
          </a:p>
          <a:p>
            <a:endParaRPr lang="ru-RU" sz="2400" b="1" dirty="0">
              <a:solidFill>
                <a:srgbClr val="008EF2"/>
              </a:solidFill>
            </a:endParaRPr>
          </a:p>
          <a:p>
            <a:endParaRPr lang="ru-RU" sz="2400" b="1" dirty="0">
              <a:solidFill>
                <a:srgbClr val="008EF2"/>
              </a:solidFill>
            </a:endParaRPr>
          </a:p>
          <a:p>
            <a:endParaRPr lang="ru-RU" sz="2400" b="1" dirty="0">
              <a:solidFill>
                <a:srgbClr val="008EF2"/>
              </a:solidFill>
            </a:endParaRPr>
          </a:p>
          <a:p>
            <a:r>
              <a:rPr lang="ru-RU" sz="2400" b="1" dirty="0">
                <a:solidFill>
                  <a:srgbClr val="008EF2"/>
                </a:solidFill>
              </a:rPr>
              <a:t>             </a:t>
            </a:r>
          </a:p>
          <a:p>
            <a:r>
              <a:rPr lang="ru-RU" sz="2400" b="1" dirty="0">
                <a:solidFill>
                  <a:srgbClr val="008EF2"/>
                </a:solidFill>
              </a:rPr>
              <a:t>      </a:t>
            </a:r>
          </a:p>
          <a:p>
            <a:r>
              <a:rPr lang="ru-RU" sz="2400" b="1" dirty="0">
                <a:solidFill>
                  <a:srgbClr val="008EF2"/>
                </a:solidFill>
              </a:rPr>
              <a:t>         </a:t>
            </a:r>
            <a:r>
              <a:rPr lang="ru-RU" sz="2400" b="1" dirty="0">
                <a:solidFill>
                  <a:srgbClr val="0542CD"/>
                </a:solidFill>
              </a:rPr>
              <a:t>Заходите в гости к нам,</a:t>
            </a:r>
          </a:p>
          <a:p>
            <a:r>
              <a:rPr lang="ru-RU" sz="2400" b="1" dirty="0">
                <a:solidFill>
                  <a:srgbClr val="0542CD"/>
                </a:solidFill>
              </a:rPr>
              <a:t>                     Как живём расскажем Вам!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BE882C6B-5596-BE80-0787-B89F0CB2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38" y="3284984"/>
            <a:ext cx="336229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1A82CF2-C1F3-F772-9A1E-7165DE32B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/>
          <a:stretch/>
        </p:blipFill>
        <p:spPr bwMode="auto">
          <a:xfrm>
            <a:off x="943525" y="2492896"/>
            <a:ext cx="3532647" cy="247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77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742440" y="1348105"/>
            <a:ext cx="7132320" cy="78359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НАША РАЗДЕВАЛКА</a:t>
            </a:r>
            <a:br>
              <a:rPr lang="ru-RU" sz="222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155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Тут поделки,</a:t>
            </a:r>
            <a:b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стенгазеты,</a:t>
            </a:r>
            <a:b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Для родителей</a:t>
            </a:r>
            <a:b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22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                                советы,</a:t>
            </a:r>
          </a:p>
        </p:txBody>
      </p:sp>
      <p:pic>
        <p:nvPicPr>
          <p:cNvPr id="2" name="Content Placeholder -2147482624" descr="цвет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96240" y="1557020"/>
            <a:ext cx="2496185" cy="2350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40" descr="IMG_20220909_183937_6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383" y="2975854"/>
            <a:ext cx="3240405" cy="243078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606415" y="4252595"/>
            <a:ext cx="327533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sz="2000" b="1" i="1" dirty="0">
              <a:solidFill>
                <a:srgbClr val="064DE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cs typeface="+mn-ea"/>
              <a:sym typeface="+mn-ea"/>
            </a:endParaRPr>
          </a:p>
          <a:p>
            <a:r>
              <a:rPr lang="ru-RU" sz="200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На стене фотоколлаж </a:t>
            </a:r>
          </a:p>
          <a:p>
            <a:r>
              <a:rPr lang="ru-RU" sz="2000" b="1" i="1" dirty="0">
                <a:solidFill>
                  <a:srgbClr val="064D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И забавный вернисаж!</a:t>
            </a:r>
            <a:endParaRPr lang="ru-RU" altLang="en-US" sz="2000" b="1" i="1" dirty="0">
              <a:solidFill>
                <a:srgbClr val="064DE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cs typeface="+mn-ea"/>
              <a:sym typeface="+mn-e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F8929-6D62-C72F-9840-72CFE7A6C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585" y="1589742"/>
            <a:ext cx="2250362" cy="28883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669EA-0516-2A9F-7663-C201013A8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>
            <a:extLst>
              <a:ext uri="{FF2B5EF4-FFF2-40B4-BE49-F238E27FC236}">
                <a16:creationId xmlns:a16="http://schemas.microsoft.com/office/drawing/2014/main" id="{EEB80D94-1F77-A6F3-46A7-12AD3AF2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2" y="0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13E8459C-4F1E-00B2-1D96-2F68BBB7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605" y="983965"/>
            <a:ext cx="6845300" cy="721984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 НАШИ ИГРЫ</a:t>
            </a:r>
            <a:r>
              <a:rPr lang="ru-RU" sz="111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</a:t>
            </a: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br>
              <a:rPr lang="ru-RU" sz="89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Нам уже почти, что пять…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Очень любим мы играть!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Наши игры не простые,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А сюжетно-ролевые!</a:t>
            </a:r>
            <a:b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</a:br>
            <a:r>
              <a:rPr lang="ru-RU" sz="2665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542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                                       </a:t>
            </a:r>
          </a:p>
        </p:txBody>
      </p:sp>
      <p:pic>
        <p:nvPicPr>
          <p:cNvPr id="2" name="Content Placeholder -2147482624" descr="цвет 1">
            <a:extLst>
              <a:ext uri="{FF2B5EF4-FFF2-40B4-BE49-F238E27FC236}">
                <a16:creationId xmlns:a16="http://schemas.microsoft.com/office/drawing/2014/main" id="{DB36BC1B-F380-EBF5-B57D-28D3B2DF9E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240030" y="1706245"/>
            <a:ext cx="1946910" cy="1832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BD3AC-1D8B-5F49-DB30-F992F087A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5733256"/>
            <a:ext cx="2228056" cy="392907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813577-1C4C-6F35-CC21-53313DE18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3" y="3662232"/>
            <a:ext cx="2094535" cy="279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FD900-9533-961D-8780-AC0635148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70" y="2859780"/>
            <a:ext cx="2157030" cy="280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84A8B9-AA14-5BA8-2F33-7991DE857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r="10000"/>
          <a:stretch/>
        </p:blipFill>
        <p:spPr bwMode="auto">
          <a:xfrm>
            <a:off x="6225491" y="1890815"/>
            <a:ext cx="2540256" cy="26749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356E09-7D32-9EF3-351D-61FD09944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5" t="11016" b="3326"/>
          <a:stretch/>
        </p:blipFill>
        <p:spPr bwMode="auto">
          <a:xfrm>
            <a:off x="4768650" y="3629729"/>
            <a:ext cx="1910408" cy="2825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440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7.imageshack.us/img7/7447/slgg2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8975" y="936010"/>
            <a:ext cx="76297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10D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  НАШИ ЗАНЯТИЯ:         </a:t>
            </a:r>
          </a:p>
          <a:p>
            <a:endParaRPr lang="ru-RU" sz="800" b="1" dirty="0">
              <a:solidFill>
                <a:srgbClr val="008EF2"/>
              </a:solidFill>
            </a:endParaRPr>
          </a:p>
          <a:p>
            <a:r>
              <a:rPr lang="ru-RU" sz="2800" b="1" i="1" dirty="0">
                <a:solidFill>
                  <a:srgbClr val="008EF2"/>
                </a:solidFill>
              </a:rPr>
              <a:t>Очень любим до обеда</a:t>
            </a:r>
          </a:p>
          <a:p>
            <a:r>
              <a:rPr lang="ru-RU" sz="2800" b="1" i="1" dirty="0">
                <a:solidFill>
                  <a:srgbClr val="008EF2"/>
                </a:solidFill>
              </a:rPr>
              <a:t>Заниматься с логопедом.</a:t>
            </a:r>
          </a:p>
          <a:p>
            <a:r>
              <a:rPr lang="ru-RU" sz="2800" b="1" i="1" dirty="0">
                <a:solidFill>
                  <a:srgbClr val="008EF2"/>
                </a:solidFill>
              </a:rPr>
              <a:t>                          </a:t>
            </a:r>
          </a:p>
          <a:p>
            <a:r>
              <a:rPr lang="ru-RU" sz="2800" b="1" i="1" dirty="0">
                <a:solidFill>
                  <a:srgbClr val="CD0597"/>
                </a:solidFill>
              </a:rPr>
              <a:t>                           Также любо-дорого</a:t>
            </a:r>
          </a:p>
          <a:p>
            <a:r>
              <a:rPr lang="ru-RU" sz="2800" b="1" i="1" dirty="0">
                <a:solidFill>
                  <a:srgbClr val="CD0597"/>
                </a:solidFill>
              </a:rPr>
              <a:t>                           Поиграть с психологом!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FB328-5BBC-6785-0F8C-1BF499B66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14" y="2636912"/>
            <a:ext cx="2154455" cy="2872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55825C-7CC8-62A8-9CB2-B4A898175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1" b="19788"/>
          <a:stretch/>
        </p:blipFill>
        <p:spPr bwMode="auto">
          <a:xfrm>
            <a:off x="4139952" y="3859887"/>
            <a:ext cx="3197842" cy="2158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Мои сайты\ProPowerPoint\Шаблоны\В работе\Детский\Pr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7" y="-99392"/>
            <a:ext cx="9144000" cy="6824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547665" y="1063967"/>
            <a:ext cx="7130242" cy="1603010"/>
          </a:xfr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algn="l">
              <a:buNone/>
            </a:pPr>
            <a:br>
              <a:rPr kumimoji="0" lang="ru-RU" sz="44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br>
              <a:rPr kumimoji="0" lang="ru-RU" sz="44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44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</a:t>
            </a:r>
            <a:r>
              <a:rPr kumimoji="0" lang="ru-RU" sz="40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ТЕМА</a:t>
            </a:r>
            <a:r>
              <a:rPr lang="ru-RU" sz="4000" b="1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  <a:sym typeface="+mn-ea"/>
              </a:rPr>
              <a:t>ТИЧЕСКИЕ</a:t>
            </a:r>
            <a:r>
              <a:rPr kumimoji="0" lang="ru-RU" sz="40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НЕДЕЛИ </a:t>
            </a:r>
            <a:br>
              <a:rPr kumimoji="0" lang="ru-RU" sz="40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</a:t>
            </a: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С овощами мы играем, </a:t>
            </a: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  </a:t>
            </a:r>
            <a:r>
              <a:rPr kumimoji="0" lang="ru-RU" sz="3100" b="1" i="0" u="none" strike="noStrike" kern="1200" cap="none" spc="0" normalizeH="0" baseline="0" noProof="0" dirty="0">
                <a:ln w="11430"/>
                <a:solidFill>
                  <a:srgbClr val="008CE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«</a:t>
            </a:r>
            <a:r>
              <a:rPr lang="ru-RU" sz="3100" b="1" dirty="0">
                <a:ln w="11430"/>
                <a:solidFill>
                  <a:srgbClr val="008CE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+mn-ea"/>
                <a:cs typeface="+mn-cs"/>
                <a:sym typeface="+mn-ea"/>
              </a:rPr>
              <a:t>ОВОЩИ»</a:t>
            </a:r>
            <a:br>
              <a:rPr kumimoji="0" lang="ru-RU" sz="3100" b="1" i="0" u="none" strike="noStrike" kern="1200" cap="none" spc="0" normalizeH="0" baseline="0" noProof="0" dirty="0">
                <a:ln w="11430"/>
                <a:solidFill>
                  <a:srgbClr val="008CEE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31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          </a:t>
            </a: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Лепим, клеим и считаем,</a:t>
            </a:r>
            <a:br>
              <a:rPr kumimoji="0" lang="ru-RU" sz="3100" b="1" i="1" u="none" strike="noStrike" kern="1200" cap="none" spc="0" normalizeH="0" baseline="0" noProof="0" dirty="0">
                <a:ln w="11430"/>
                <a:solidFill>
                  <a:srgbClr val="E507C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        Проведем эксперимент</a:t>
            </a:r>
            <a:b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   И съедим в один</a:t>
            </a:r>
            <a:b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  <a:t>                                момент!</a:t>
            </a:r>
            <a:br>
              <a:rPr kumimoji="0" lang="ru-RU" sz="3100" b="1" i="1" u="none" strike="noStrike" kern="1200" cap="none" spc="0" normalizeH="0" baseline="0" noProof="0" dirty="0">
                <a:ln w="11430"/>
                <a:solidFill>
                  <a:srgbClr val="CD059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br>
              <a:rPr kumimoji="0" lang="ru-RU" sz="4400" b="1" i="0" u="none" strike="noStrike" kern="1200" cap="none" spc="0" normalizeH="0" baseline="0" noProof="0" dirty="0">
                <a:ln w="11430"/>
                <a:solidFill>
                  <a:srgbClr val="008EF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+mn-ea"/>
              </a:rPr>
            </a:br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102932-DF94-8895-2C31-AA0F31CEA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80" y="3294800"/>
            <a:ext cx="2507516" cy="160301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88676F0-B049-23EF-B35F-F4C34C27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60" y="4636551"/>
            <a:ext cx="2505659" cy="186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BEBB3-4E5D-2A14-FEC4-BA704E432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90" y="1719324"/>
            <a:ext cx="1785413" cy="2380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1339C6-2FA8-3BB7-ED25-2BD00241C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35916"/>
            <a:ext cx="1694640" cy="225952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59497C-E79D-2F2D-7D09-CF0447F4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0" y="3819325"/>
            <a:ext cx="1785414" cy="2380551"/>
          </a:xfrm>
        </p:spPr>
      </p:pic>
    </p:spTree>
    <p:extLst>
      <p:ext uri="{BB962C8B-B14F-4D97-AF65-F5344CB8AC3E}">
        <p14:creationId xmlns:p14="http://schemas.microsoft.com/office/powerpoint/2010/main" val="172265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On-screen Show (4:3)</PresentationFormat>
  <Paragraphs>82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Office Theme</vt:lpstr>
      <vt:lpstr>PowerPoint Presentation</vt:lpstr>
      <vt:lpstr>     Зовётся наша группа «Речецветик»,  И каждый знает, это не секрет, Что лучшие цветы на свете - Дети, А речи правильной научит логопед!       </vt:lpstr>
      <vt:lpstr>PowerPoint Presentation</vt:lpstr>
      <vt:lpstr>       </vt:lpstr>
      <vt:lpstr>PowerPoint Presentation</vt:lpstr>
      <vt:lpstr>    НАША РАЗДЕВАЛКА  Тут поделки,          стенгазеты,                Для родителей                                 советы,</vt:lpstr>
      <vt:lpstr>         НАШИ ИГРЫ    Нам уже почти, что пять…  Очень любим мы играть!  Наши игры не простые,  А сюжетно-ролевые!                                        </vt:lpstr>
      <vt:lpstr>PowerPoint Presentation</vt:lpstr>
      <vt:lpstr>    ТЕМАТИЧЕСКИЕ НЕДЕЛИ   С овощами мы играем,     «ОВОЩИ»             Лепим, клеим и считаем,           Проведем эксперимент      И съедим в один                                 момент!  </vt:lpstr>
      <vt:lpstr>      ИЗУЧАЕМ ОКРУЖАЮЩИЙ МИР  Всё хотим на свете знать, Изучать и понимать!  </vt:lpstr>
      <vt:lpstr>     ЗАЩИТНИКИ ПРИРОДЫ                Так решили наши дети:                                     Мы - экологи на свете!           И готовы обещать                              Мы  природу защищать!  </vt:lpstr>
      <vt:lpstr>  Правила дорожные Знать каждому положено!                  А ещё должно быть ясно,        Что с огнём играть опасно! </vt:lpstr>
      <vt:lpstr>PowerPoint Presentation</vt:lpstr>
      <vt:lpstr>     БЫСТРЕЕ, ВЫШЕ,СИЛЬНЕЕ!                   Спорт поможет стать здоровым,                                        Сильным, ловким и весёлым!</vt:lpstr>
      <vt:lpstr>театральная студия                 Развивать нам речь легко С театральным уголком.                                                                                         До чего-ж прикольный                                    Наш театр настольный!</vt:lpstr>
      <vt:lpstr>                 НАШИ КОНКУРСЫ   Наши дети и их родители -                                   активные участники    городских творческих конкурсов и                                экологических акций.          </vt:lpstr>
      <vt:lpstr>   НАШ ВЕРНИСАЖ            Мастерим, рисуем, клеим И лепить чуть-чуть умеем.  </vt:lpstr>
      <vt:lpstr>  ОСЕННИЕ ПРОГУЛКИ На прогулках не скучаем, Дяде Мише помогаем!                      Убираем листики,                      Чтобы было чистенько.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Оксана</cp:lastModifiedBy>
  <cp:revision>35</cp:revision>
  <dcterms:created xsi:type="dcterms:W3CDTF">2015-06-22T11:17:00Z</dcterms:created>
  <dcterms:modified xsi:type="dcterms:W3CDTF">2025-02-16T20:33:45Z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1033-11.2.0.11210</vt:lpwstr>
  </property>
  <property fmtid="{D5CDD505-2E9C-101B-9397-08002B2CF9AE}" pid="3" name="ICV">
    <vt:lpwstr>A1710C90B7FE4D45AF6C278DDA90B4C4</vt:lpwstr>
  </property>
</Properties>
</file>